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57" r:id="rId4"/>
    <p:sldId id="265" r:id="rId5"/>
    <p:sldId id="258" r:id="rId6"/>
    <p:sldId id="259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CCCB"/>
          </a:solidFill>
        </a:fill>
      </a:tcStyle>
    </a:wholeTbl>
    <a:band2H>
      <a:tcTxStyle/>
      <a:tcStyle>
        <a:tcBdr/>
        <a:fill>
          <a:solidFill>
            <a:srgbClr val="EDE7E7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E8CD"/>
          </a:solidFill>
        </a:fill>
      </a:tcStyle>
    </a:wholeTbl>
    <a:band2H>
      <a:tcTxStyle/>
      <a:tcStyle>
        <a:tcBdr/>
        <a:fill>
          <a:solidFill>
            <a:srgbClr val="F6F4E8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E5DC"/>
          </a:solidFill>
        </a:fill>
      </a:tcStyle>
    </a:wholeTbl>
    <a:band2H>
      <a:tcTxStyle/>
      <a:tcStyle>
        <a:tcBdr/>
        <a:fill>
          <a:solidFill>
            <a:srgbClr val="F1F3EE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Intent of singleton:</a:t>
            </a:r>
          </a:p>
          <a:p>
            <a:r>
              <a:t>– Ensure a class has only one instance, and provide a global point of access to it. </a:t>
            </a:r>
          </a:p>
          <a:p>
            <a:r>
              <a:t>– Encapsulated "just-in-time initialization" or "initialization on first use” (lazy initialization)</a:t>
            </a:r>
          </a:p>
          <a:p>
            <a:endParaRPr/>
          </a:p>
          <a:p>
            <a:r>
              <a:t>- We don’t want more than one grid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Intent of facade:</a:t>
            </a:r>
          </a:p>
          <a:p>
            <a:r>
              <a:t>– May simplify creation of application-specific objects using a particular framework</a:t>
            </a:r>
          </a:p>
          <a:p>
            <a:pPr marL="120315" indent="-120315">
              <a:buSzPct val="100000"/>
              <a:buChar char="-"/>
            </a:pPr>
            <a:r>
              <a:t>Need to create a ton Labels, but don't need access to all the components of our Label object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3.png" descr="Cover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1194101" y="2887529"/>
            <a:ext cx="6779111" cy="853441"/>
            <a:chOff x="0" y="0"/>
            <a:chExt cx="6779110" cy="853439"/>
          </a:xfrm>
        </p:grpSpPr>
        <p:sp>
          <p:nvSpPr>
            <p:cNvPr id="17" name="Shape 17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ln w="3175">
                    <a:solidFill>
                      <a:srgbClr val="ECE9C6">
                        <a:alpha val="60000"/>
                      </a:srgbClr>
                    </a:solidFill>
                  </a:ln>
                  <a:solidFill>
                    <a:srgbClr val="E1DCA5"/>
                  </a:solidFill>
                  <a:effectLst>
                    <a:outerShdw blurRad="38100" dist="12700" dir="14400000" rotWithShape="0">
                      <a:srgbClr val="000000">
                        <a:alpha val="21000"/>
                      </a:srgbClr>
                    </a:outerShdw>
                  </a:effectLst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r>
                <a:t></a:t>
              </a:r>
            </a:p>
          </p:txBody>
        </p:sp>
        <p:sp>
          <p:nvSpPr>
            <p:cNvPr id="18" name="Shape 18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E1DC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flipH="1" flipV="1">
              <a:off x="3659391" y="54147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E1DC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183341" y="1387736"/>
            <a:ext cx="6777319" cy="1731984"/>
          </a:xfrm>
          <a:prstGeom prst="rect">
            <a:avLst/>
          </a:prstGeom>
        </p:spPr>
        <p:txBody>
          <a:bodyPr anchor="b"/>
          <a:lstStyle>
            <a:lvl1pPr>
              <a:defRPr>
                <a:ln w="3175">
                  <a:solidFill>
                    <a:srgbClr val="FFFFFF">
                      <a:alpha val="64999"/>
                    </a:srgbClr>
                  </a:solidFill>
                </a:ln>
                <a:solidFill>
                  <a:srgbClr val="FFFFFF"/>
                </a:solidFill>
                <a:effectLst>
                  <a:outerShdw blurRad="25400" dist="12700" dir="1422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371600" y="3767861"/>
            <a:ext cx="6400800" cy="17526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</a:defRPr>
            </a:lvl1pPr>
            <a:lvl2pPr marL="0" indent="4572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</a:defRPr>
            </a:lvl2pPr>
            <a:lvl3pPr marL="0" indent="9144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</a:defRPr>
            </a:lvl3pPr>
            <a:lvl4pPr marL="0" indent="13716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</a:defRPr>
            </a:lvl4pPr>
            <a:lvl5pPr marL="0" indent="18288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blurRad="38100" dist="12700" dir="14400000" rotWithShape="0">
                    <a:srgbClr val="000000">
                      <a:alpha val="21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CE9C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6" cy="3877815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xfrm>
            <a:off x="6766559" y="559397"/>
            <a:ext cx="1678194" cy="556676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688488" y="849854"/>
            <a:ext cx="5507917" cy="502382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6257352" y="602411"/>
            <a:ext cx="853441" cy="5480155"/>
            <a:chOff x="0" y="0"/>
            <a:chExt cx="853440" cy="5480153"/>
          </a:xfrm>
        </p:grpSpPr>
        <p:sp>
          <p:nvSpPr>
            <p:cNvPr id="123" name="Shape 123"/>
            <p:cNvSpPr/>
            <p:nvPr/>
          </p:nvSpPr>
          <p:spPr>
            <a:xfrm rot="5400000">
              <a:off x="31749" y="2299983"/>
              <a:ext cx="78994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r>
                <a:t></a:t>
              </a:r>
            </a:p>
          </p:txBody>
        </p:sp>
        <p:sp>
          <p:nvSpPr>
            <p:cNvPr id="124" name="Shape 124"/>
            <p:cNvSpPr/>
            <p:nvPr/>
          </p:nvSpPr>
          <p:spPr>
            <a:xfrm flipV="1">
              <a:off x="307684" y="0"/>
              <a:ext cx="2507" cy="2468881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flipV="1">
              <a:off x="305894" y="3011274"/>
              <a:ext cx="1588" cy="2468881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6" cy="387781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" name="image3.png" descr="Cover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" name="Group 44"/>
          <p:cNvGrpSpPr/>
          <p:nvPr/>
        </p:nvGrpSpPr>
        <p:grpSpPr>
          <a:xfrm>
            <a:off x="1172584" y="2887578"/>
            <a:ext cx="6779111" cy="853441"/>
            <a:chOff x="0" y="0"/>
            <a:chExt cx="6779110" cy="853439"/>
          </a:xfrm>
        </p:grpSpPr>
        <p:sp>
          <p:nvSpPr>
            <p:cNvPr id="41" name="Shape 41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r>
                <a:t></a:t>
              </a:r>
            </a:p>
          </p:txBody>
        </p:sp>
        <p:sp>
          <p:nvSpPr>
            <p:cNvPr id="42" name="Shape 42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flipH="1" flipV="1">
              <a:off x="3659391" y="545953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690040" y="1204856"/>
            <a:ext cx="7754713" cy="1910717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699248" y="3767316"/>
            <a:ext cx="7734748" cy="15001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685800" y="2240279"/>
            <a:ext cx="3803904" cy="387705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1051560" y="2240279"/>
            <a:ext cx="3442447" cy="658369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1pPr>
            <a:lvl2pPr marL="0" indent="4572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2pPr>
            <a:lvl3pPr marL="0" indent="9144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3pPr>
            <a:lvl4pPr marL="0" indent="13716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4pPr>
            <a:lvl5pPr marL="0" indent="18288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sz="quarter" idx="13"/>
          </p:nvPr>
        </p:nvSpPr>
        <p:spPr>
          <a:xfrm>
            <a:off x="5002305" y="2240279"/>
            <a:ext cx="3447289" cy="658369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pPr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4" cy="1886922"/>
          </a:xfrm>
          <a:prstGeom prst="rect">
            <a:avLst/>
          </a:prstGeom>
        </p:spPr>
        <p:txBody>
          <a:bodyPr anchor="b"/>
          <a:lstStyle>
            <a:lvl1pPr algn="l"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half" idx="1"/>
          </p:nvPr>
        </p:nvSpPr>
        <p:spPr>
          <a:xfrm>
            <a:off x="692000" y="559397"/>
            <a:ext cx="4116668" cy="5566766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5034579" y="3603811"/>
            <a:ext cx="3411726" cy="251729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/>
            </a:pPr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2" cy="64473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pic" sz="half" idx="13"/>
          </p:nvPr>
        </p:nvSpPr>
        <p:spPr>
          <a:xfrm rot="240000">
            <a:off x="2183792" y="666965"/>
            <a:ext cx="4772157" cy="359801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63500" dist="50800" dir="12900000" rotWithShape="0">
              <a:srgbClr val="000000">
                <a:alpha val="24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"/>
          </p:nvPr>
        </p:nvSpPr>
        <p:spPr>
          <a:xfrm>
            <a:off x="688488" y="5324306"/>
            <a:ext cx="7756265" cy="8048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457200" algn="ctr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914400" algn="ctr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1371600" algn="ctr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1828800" algn="ctr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88490" y="570155"/>
            <a:ext cx="7756264" cy="105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72584" y="1392216"/>
            <a:ext cx="6779111" cy="853441"/>
            <a:chOff x="0" y="0"/>
            <a:chExt cx="6779110" cy="853439"/>
          </a:xfrm>
        </p:grpSpPr>
        <p:sp>
          <p:nvSpPr>
            <p:cNvPr id="4" name="Shape 4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r>
                <a:t></a:t>
              </a:r>
            </a:p>
          </p:txBody>
        </p:sp>
        <p:sp>
          <p:nvSpPr>
            <p:cNvPr id="5" name="Shape 5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Shape 6"/>
            <p:cNvSpPr/>
            <p:nvPr/>
          </p:nvSpPr>
          <p:spPr>
            <a:xfrm flipH="1" flipV="1">
              <a:off x="3659391" y="54119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8516323" y="6209384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5D1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9pPr>
    </p:titleStyle>
    <p:bodyStyle>
      <a:lvl1pPr marL="365759" marR="0" indent="-36575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1pPr>
      <a:lvl2pPr marL="810490" marR="0" indent="-39901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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2pPr>
      <a:lvl3pPr marL="1216151" marR="0" indent="-43891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3pPr>
      <a:lvl4pPr marL="1615440" marR="0" indent="-4267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4pPr>
      <a:lvl5pPr marL="1988820" marR="0" indent="-4800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5pPr>
      <a:lvl6pPr marL="234478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6pPr>
      <a:lvl7pPr marL="266482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7pPr>
      <a:lvl8pPr marL="298486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8pPr>
      <a:lvl9pPr marL="330490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sz="2400" b="0" i="0" u="none" strike="noStrike" cap="none" spc="0" baseline="0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ctrTitle"/>
          </p:nvPr>
        </p:nvSpPr>
        <p:spPr>
          <a:xfrm>
            <a:off x="1183340" y="1387736"/>
            <a:ext cx="6777320" cy="1731984"/>
          </a:xfrm>
          <a:prstGeom prst="rect">
            <a:avLst/>
          </a:prstGeom>
        </p:spPr>
        <p:txBody>
          <a:bodyPr/>
          <a:lstStyle/>
          <a:p>
            <a:r>
              <a:t>PlayGo!</a:t>
            </a:r>
          </a:p>
        </p:txBody>
      </p:sp>
      <p:sp>
        <p:nvSpPr>
          <p:cNvPr id="137" name="Shape 13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Group #31</a:t>
            </a:r>
          </a:p>
          <a:p>
            <a:pPr>
              <a:lnSpc>
                <a:spcPct val="90000"/>
              </a:lnSpc>
            </a:pPr>
            <a:r>
              <a:t>Carlos Lawrence</a:t>
            </a:r>
          </a:p>
          <a:p>
            <a:pPr>
              <a:lnSpc>
                <a:spcPct val="90000"/>
              </a:lnSpc>
            </a:pPr>
            <a:r>
              <a:t>Parth Mishra</a:t>
            </a:r>
          </a:p>
          <a:p>
            <a:pPr>
              <a:lnSpc>
                <a:spcPct val="90000"/>
              </a:lnSpc>
            </a:pPr>
            <a:r>
              <a:t>David Brunelle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800"/>
            </a:pPr>
            <a:r>
              <a:t>By Scsc (Own work) [CC BY-SA 3.0 (http://creativecommons.org/licenses/by-sa/3.0)], via Wikimedia Commons</a:t>
            </a:r>
          </a:p>
          <a:p>
            <a:pPr>
              <a:spcBef>
                <a:spcPts val="400"/>
              </a:spcBef>
              <a:defRPr sz="1800"/>
            </a:pPr>
            <a:r>
              <a:t>By Gringer (talk) - Originally based on File:Blank_Go_board.png, but SVG has since been manually rewritten, Public Domain, https://commons.wikimedia.org/w/index.php?curid=5989973</a:t>
            </a:r>
          </a:p>
          <a:p>
            <a:pPr>
              <a:spcBef>
                <a:spcPts val="400"/>
              </a:spcBef>
              <a:defRPr sz="1800"/>
            </a:pPr>
            <a:r>
              <a:t>By Медведев (CGoban) [Public domain], via Wikimedia Commons</a:t>
            </a:r>
          </a:p>
          <a:p>
            <a:pPr>
              <a:spcBef>
                <a:spcPts val="400"/>
              </a:spcBef>
              <a:defRPr sz="1800"/>
            </a:pPr>
            <a:r>
              <a:t>By Scsc - Own work, CC BY-SA 3.0, https://commons.wikimedia.org/w/index.php?curid=15649052</a:t>
            </a:r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w/ use cases</a:t>
            </a:r>
          </a:p>
          <a:p>
            <a:endParaRPr lang="en-US" dirty="0"/>
          </a:p>
          <a:p>
            <a:r>
              <a:rPr lang="en-US" dirty="0" smtClean="0"/>
              <a:t>Rules w/ difficulties and implementations</a:t>
            </a:r>
          </a:p>
          <a:p>
            <a:endParaRPr lang="en-US" dirty="0"/>
          </a:p>
          <a:p>
            <a:r>
              <a:rPr lang="en-US" dirty="0" smtClean="0"/>
              <a:t>Design patterns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05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edia1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919" y="76200"/>
            <a:ext cx="8926161" cy="670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/>
          </a:p>
          <a:p>
            <a:pPr marL="0" indent="0" algn="ctr">
              <a:buNone/>
            </a:pPr>
            <a:r>
              <a:rPr lang="en-US" smtClean="0"/>
              <a:t>https</a:t>
            </a:r>
            <a:r>
              <a:rPr lang="en-US" dirty="0"/>
              <a:t>://youtu.be/-QsdOXUrP8M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613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r>
              <a:t>Basic rules:</a:t>
            </a:r>
          </a:p>
          <a:p>
            <a:pPr marL="777240" lvl="1" indent="-365759">
              <a:defRPr sz="2200"/>
            </a:pPr>
            <a:r>
              <a:t>2 Players – black and white stones</a:t>
            </a:r>
          </a:p>
          <a:p>
            <a:pPr marL="777240" lvl="1" indent="-365759">
              <a:defRPr sz="2200"/>
            </a:pPr>
            <a:r>
              <a:t>Can place a piece anywhere on the board</a:t>
            </a:r>
          </a:p>
          <a:p>
            <a:pPr marL="777240" lvl="1" indent="-365759">
              <a:defRPr sz="2200"/>
            </a:pPr>
            <a:r>
              <a:t>Black goes first</a:t>
            </a:r>
          </a:p>
          <a:p>
            <a:pPr marL="777240" lvl="1" indent="-365759">
              <a:defRPr sz="2200"/>
            </a:pPr>
            <a:r>
              <a:t>Played on  9x9, 11x11, 19x19</a:t>
            </a:r>
          </a:p>
        </p:txBody>
      </p:sp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Basics of Go</a:t>
            </a:r>
          </a:p>
        </p:txBody>
      </p:sp>
      <p:pic>
        <p:nvPicPr>
          <p:cNvPr id="143" name="image5.png" descr="https://upload.wikimedia.org/wikipedia/commons/thumb/9/9b/Blank_Go_board.svg/800px-Blank_Go_board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800" y="3505200"/>
            <a:ext cx="3200400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r>
              <a:t>Pieces have liberties</a:t>
            </a:r>
          </a:p>
          <a:p>
            <a:r>
              <a:t>Surround all liberties to capture</a:t>
            </a:r>
          </a:p>
          <a:p>
            <a:r>
              <a:t>Two eyes cannot be captured</a:t>
            </a:r>
          </a:p>
          <a:p>
            <a:r>
              <a:t>Adjacent stones mix liberties</a:t>
            </a:r>
          </a:p>
          <a:p>
            <a:r>
              <a:t>Captures precede liberties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Captures</a:t>
            </a:r>
          </a:p>
        </p:txBody>
      </p:sp>
      <p:pic>
        <p:nvPicPr>
          <p:cNvPr id="147" name="image6.png" descr="File:Golib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1905000"/>
            <a:ext cx="2895600" cy="2239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3926" y="4267200"/>
            <a:ext cx="2896674" cy="255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r>
              <a:t>Count empty points stones surround</a:t>
            </a:r>
          </a:p>
          <a:p>
            <a:r>
              <a:t>Points enclosed by both players is awarded to neither</a:t>
            </a:r>
          </a:p>
          <a:p>
            <a:r>
              <a:t>Count the territories and </a:t>
            </a:r>
            <a:br/>
            <a:r>
              <a:t>captures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Territories and Scoring</a:t>
            </a:r>
          </a:p>
        </p:txBody>
      </p:sp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200" y="3200400"/>
            <a:ext cx="3248636" cy="3262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xfrm>
            <a:off x="699246" y="2248347"/>
            <a:ext cx="3644155" cy="3877815"/>
          </a:xfrm>
          <a:prstGeom prst="rect">
            <a:avLst/>
          </a:prstGeom>
        </p:spPr>
        <p:txBody>
          <a:bodyPr/>
          <a:lstStyle/>
          <a:p>
            <a:r>
              <a:t>Grid</a:t>
            </a:r>
          </a:p>
          <a:p>
            <a:endParaRPr/>
          </a:p>
          <a:p>
            <a:pPr marL="777240" lvl="1" indent="-365759">
              <a:defRPr sz="2200"/>
            </a:pPr>
            <a:r>
              <a:t>Python implementation of singleton</a:t>
            </a:r>
          </a:p>
          <a:p>
            <a:pPr marL="777240" lvl="1" indent="-365759">
              <a:defRPr sz="2200"/>
            </a:pPr>
            <a:endParaRPr/>
          </a:p>
          <a:p>
            <a:pPr marL="777240" lvl="1" indent="-365759">
              <a:defRPr sz="2200"/>
            </a:pPr>
            <a:r>
              <a:t>Why we needed to use singleton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Singleton</a:t>
            </a:r>
          </a:p>
        </p:txBody>
      </p:sp>
      <p:pic>
        <p:nvPicPr>
          <p:cNvPr id="156" name="image9.png"/>
          <p:cNvPicPr>
            <a:picLocks noChangeAspect="1"/>
          </p:cNvPicPr>
          <p:nvPr/>
        </p:nvPicPr>
        <p:blipFill>
          <a:blip r:embed="rId3">
            <a:extLst/>
          </a:blip>
          <a:srcRect l="3322" t="1669" r="3662" b="3180"/>
          <a:stretch>
            <a:fillRect/>
          </a:stretch>
        </p:blipFill>
        <p:spPr>
          <a:xfrm>
            <a:off x="4495800" y="2209800"/>
            <a:ext cx="4267200" cy="434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r>
              <a:t>Labels general interface</a:t>
            </a:r>
          </a:p>
          <a:p>
            <a:endParaRPr/>
          </a:p>
          <a:p>
            <a:endParaRPr/>
          </a:p>
          <a:p>
            <a:endParaRPr/>
          </a:p>
          <a:p>
            <a:r>
              <a:t>Buttons and Labels only insatiate needed aspects of label</a:t>
            </a: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Façade</a:t>
            </a:r>
          </a:p>
        </p:txBody>
      </p:sp>
      <p:pic>
        <p:nvPicPr>
          <p:cNvPr id="162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57" y="3182486"/>
            <a:ext cx="6077287" cy="72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8499" y="2060579"/>
            <a:ext cx="1371470" cy="68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0131" y="4597914"/>
            <a:ext cx="2774038" cy="128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23847" y="2581182"/>
            <a:ext cx="1620906" cy="120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14.png"/>
          <p:cNvPicPr>
            <a:picLocks noChangeAspect="1"/>
          </p:cNvPicPr>
          <p:nvPr/>
        </p:nvPicPr>
        <p:blipFill>
          <a:blip r:embed="rId7">
            <a:extLst/>
          </a:blip>
          <a:srcRect l="3646" t="9329" r="8864" b="6700"/>
          <a:stretch>
            <a:fillRect/>
          </a:stretch>
        </p:blipFill>
        <p:spPr>
          <a:xfrm>
            <a:off x="1581004" y="4898038"/>
            <a:ext cx="18288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6-04-26 at 2.07.04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380" y="6029072"/>
            <a:ext cx="9051240" cy="751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rdcover">
  <a:themeElements>
    <a:clrScheme name="Hardcov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0000FF"/>
      </a:hlink>
      <a:folHlink>
        <a:srgbClr val="FF00FF"/>
      </a:folHlink>
    </a:clrScheme>
    <a:fontScheme name="Hardcov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B2B1C"/>
          </a:solidFill>
          <a:prstDash val="solid"/>
          <a:round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6B2B1C"/>
          </a:solidFill>
          <a:prstDash val="solid"/>
          <a:round/>
        </a:ln>
        <a:effectLst>
          <a:outerShdw blurRad="38100" dist="12700" dir="5400000" rotWithShape="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Hardcover">
  <a:themeElements>
    <a:clrScheme name="Hardcov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0000FF"/>
      </a:hlink>
      <a:folHlink>
        <a:srgbClr val="FF00FF"/>
      </a:folHlink>
    </a:clrScheme>
    <a:fontScheme name="Hardcov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B2B1C"/>
          </a:solidFill>
          <a:prstDash val="solid"/>
          <a:round/>
        </a:ln>
        <a:effectLst>
          <a:outerShdw blurRad="50800" dist="25400" dir="5400000" rotWithShape="0">
            <a:srgbClr val="000000">
              <a:alpha val="46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6B2B1C"/>
          </a:solidFill>
          <a:prstDash val="solid"/>
          <a:round/>
        </a:ln>
        <a:effectLst>
          <a:outerShdw blurRad="38100" dist="12700" dir="5400000" rotWithShape="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281</Words>
  <Application>Microsoft Office PowerPoint</Application>
  <PresentationFormat>On-screen Show (4:3)</PresentationFormat>
  <Paragraphs>58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Book Antiqua</vt:lpstr>
      <vt:lpstr>Calibri</vt:lpstr>
      <vt:lpstr>Wingdings</vt:lpstr>
      <vt:lpstr>Hardcover</vt:lpstr>
      <vt:lpstr>PlayGo!</vt:lpstr>
      <vt:lpstr>Overview</vt:lpstr>
      <vt:lpstr>PowerPoint Presentation</vt:lpstr>
      <vt:lpstr>Video Link</vt:lpstr>
      <vt:lpstr>Basics of Go</vt:lpstr>
      <vt:lpstr>Captures</vt:lpstr>
      <vt:lpstr>Territories and Scoring</vt:lpstr>
      <vt:lpstr>Singleton</vt:lpstr>
      <vt:lpstr>Façade</vt:lpstr>
      <vt:lpstr>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PlayGo!</dc:title>
  <cp:lastModifiedBy>Carlos Lawrence</cp:lastModifiedBy>
  <cp:revision>3</cp:revision>
  <dcterms:modified xsi:type="dcterms:W3CDTF">2016-04-26T21:15:16Z</dcterms:modified>
</cp:coreProperties>
</file>